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79" r:id="rId3"/>
    <p:sldId id="290" r:id="rId4"/>
    <p:sldId id="266" r:id="rId5"/>
    <p:sldId id="296" r:id="rId6"/>
    <p:sldId id="275" r:id="rId7"/>
    <p:sldId id="283" r:id="rId8"/>
    <p:sldId id="274" r:id="rId9"/>
    <p:sldId id="276" r:id="rId10"/>
    <p:sldId id="294" r:id="rId11"/>
    <p:sldId id="285" r:id="rId12"/>
    <p:sldId id="295" r:id="rId13"/>
    <p:sldId id="287" r:id="rId14"/>
    <p:sldId id="293" r:id="rId15"/>
    <p:sldId id="291" r:id="rId16"/>
    <p:sldId id="288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BA0"/>
    <a:srgbClr val="2F3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3883" autoAdjust="0"/>
  </p:normalViewPr>
  <p:slideViewPr>
    <p:cSldViewPr>
      <p:cViewPr>
        <p:scale>
          <a:sx n="70" d="100"/>
          <a:sy n="70" d="100"/>
        </p:scale>
        <p:origin x="2268" y="9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183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016C-5813-472A-AF02-17EAFA06EEB2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FB186-35A8-4C5E-B705-93428FE1D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Good morning, my presentation is based on Geo-spatial data visualization. The map we see above is one that I have built manually using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27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map shows us the democratic and republic states, there is a high positive correlation between search interest of vegans and these blue states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difference is that people with high search interest in veganism (</a:t>
            </a:r>
            <a:r>
              <a:rPr lang="en-US" dirty="0" err="1"/>
              <a:t>democratics</a:t>
            </a:r>
            <a:r>
              <a:rPr lang="en-US" dirty="0"/>
              <a:t>) will vote for eggplant and not Trump!!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will definitely be a rise of the vegan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6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Does anyone know the difference between Trump and an eggplant? Lets keep that question open for just a little 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2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 explore the interest of veganism building our own maps in R. The </a:t>
            </a:r>
            <a:r>
              <a:rPr lang="en-US" dirty="0" err="1"/>
              <a:t>ggmap</a:t>
            </a:r>
            <a:r>
              <a:rPr lang="en-US" dirty="0"/>
              <a:t> and ggplot2 libraries provides a powerful combination to retrieve and plot any </a:t>
            </a:r>
            <a:r>
              <a:rPr lang="en-US" dirty="0" err="1"/>
              <a:t>location.The</a:t>
            </a:r>
            <a:r>
              <a:rPr lang="en-US" dirty="0"/>
              <a:t> </a:t>
            </a:r>
            <a:r>
              <a:rPr lang="en-US" dirty="0" err="1"/>
              <a:t>ggmap</a:t>
            </a:r>
            <a:r>
              <a:rPr lang="en-US" dirty="0"/>
              <a:t> library is a collection of functions to visualize spatial data and models on top of static maps from various online sources (</a:t>
            </a:r>
            <a:r>
              <a:rPr lang="en-US" dirty="0" err="1"/>
              <a:t>e.g</a:t>
            </a:r>
            <a:r>
              <a:rPr lang="en-US" dirty="0"/>
              <a:t> Google Maps, Stamen </a:t>
            </a:r>
            <a:r>
              <a:rPr lang="en-US" dirty="0" err="1"/>
              <a:t>Maps,Open</a:t>
            </a:r>
            <a:r>
              <a:rPr lang="en-US" dirty="0"/>
              <a:t> source maps). We can than plot a map as a background of a </a:t>
            </a:r>
            <a:r>
              <a:rPr lang="en-US" dirty="0" err="1"/>
              <a:t>ggplot</a:t>
            </a:r>
            <a:r>
              <a:rPr lang="en-US" dirty="0"/>
              <a:t> graph. To access all the functionality of </a:t>
            </a:r>
            <a:r>
              <a:rPr lang="en-US" dirty="0" err="1"/>
              <a:t>ggmap</a:t>
            </a:r>
            <a:r>
              <a:rPr lang="en-US" dirty="0"/>
              <a:t> , we need to create a google </a:t>
            </a:r>
            <a:r>
              <a:rPr lang="en-US" dirty="0" err="1"/>
              <a:t>api</a:t>
            </a:r>
            <a:r>
              <a:rPr lang="en-US" dirty="0"/>
              <a:t> key to enable Static Maps API and the Geocoding API to retrieve maps and geocodes.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4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background plots are ideal for points but if we would like a fill view on the USA, then there is another alternative, GGPLOT2.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ggplot</a:t>
            </a:r>
            <a:r>
              <a:rPr lang="en-US" dirty="0"/>
              <a:t> we can plot each region as a polygon with its own boundaries and create a fill for each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0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shows us the highest search interest is in the west pacific coast. Ideally I would like to see the name of the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library </a:t>
            </a:r>
            <a:r>
              <a:rPr lang="en-US" dirty="0" err="1"/>
              <a:t>plotly</a:t>
            </a:r>
            <a:r>
              <a:rPr lang="en-US" dirty="0"/>
              <a:t>, which we can create an interactive map which we can be published in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5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Does anyone know the difference between Trump and an eggplant? Lets keep that question open for just a little 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pubs.com/natashasing/4824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788ABA-7C41-4D48-BB24-E1DD9685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" y="5894833"/>
            <a:ext cx="9144000" cy="9631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D99AC-4DF7-46E5-AAD4-D75BB1A1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98" y="6089430"/>
            <a:ext cx="682866" cy="682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C5E81A-6D83-4050-9125-E23524E9CD83}"/>
              </a:ext>
            </a:extLst>
          </p:cNvPr>
          <p:cNvSpPr txBox="1"/>
          <p:nvPr/>
        </p:nvSpPr>
        <p:spPr>
          <a:xfrm>
            <a:off x="-19614" y="6514023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NATASHA SING</a:t>
            </a:r>
            <a:r>
              <a:rPr kumimoji="0"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9D0E1-9378-431F-8726-1D3E3485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0" y="0"/>
            <a:ext cx="8928992" cy="59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7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682CE-FFA4-4B83-B893-9ECD056E2DEB}"/>
              </a:ext>
            </a:extLst>
          </p:cNvPr>
          <p:cNvSpPr txBox="1"/>
          <p:nvPr/>
        </p:nvSpPr>
        <p:spPr>
          <a:xfrm>
            <a:off x="1331640" y="33265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Creating a </a:t>
            </a:r>
            <a:r>
              <a:rPr lang="en-US" sz="2400" b="1" dirty="0" err="1"/>
              <a:t>Chloropleth</a:t>
            </a:r>
            <a:r>
              <a:rPr lang="en-US" sz="2400" b="1" dirty="0"/>
              <a:t> map using 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3CA6D-0F97-44A4-8CC8-C87A765C1060}"/>
              </a:ext>
            </a:extLst>
          </p:cNvPr>
          <p:cNvSpPr txBox="1"/>
          <p:nvPr/>
        </p:nvSpPr>
        <p:spPr>
          <a:xfrm>
            <a:off x="1043608" y="90872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interactive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17167-3681-4F82-AD53-05E116BE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68" y="1628800"/>
            <a:ext cx="5886450" cy="65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703BA0-00FD-472D-8846-73C351A6271A}"/>
              </a:ext>
            </a:extLst>
          </p:cNvPr>
          <p:cNvSpPr/>
          <p:nvPr/>
        </p:nvSpPr>
        <p:spPr>
          <a:xfrm>
            <a:off x="2103853" y="2782669"/>
            <a:ext cx="3813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http://rpubs.com/natashasing/482496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F161A-BD34-4E60-A17E-425B418A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2175"/>
            <a:ext cx="3422572" cy="6212362"/>
          </a:xfrm>
          <a:prstGeom prst="rect">
            <a:avLst/>
          </a:prstGeom>
        </p:spPr>
      </p:pic>
      <p:pic>
        <p:nvPicPr>
          <p:cNvPr id="1026" name="Picture 2" descr="Image result for pumpkin">
            <a:extLst>
              <a:ext uri="{FF2B5EF4-FFF2-40B4-BE49-F238E27FC236}">
                <a16:creationId xmlns:a16="http://schemas.microsoft.com/office/drawing/2014/main" id="{AA4A9294-41DA-42F5-9A49-F1A71B69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08720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1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EB3E69-8255-4080-A60F-CE787747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4" y="692696"/>
            <a:ext cx="810337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98E9D-5A4F-4BAE-BA12-7E82E9E7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4" y="-25717"/>
            <a:ext cx="5911883" cy="347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E2613-F7D2-41B1-BEF0-C5851D6B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9" y="3403384"/>
            <a:ext cx="5759318" cy="34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A22A9B-E781-4244-87DE-6D21C32CA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124744"/>
            <a:ext cx="2152650" cy="2066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DFA94-E41D-4A3F-83EA-4299ED00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8" y="4044305"/>
            <a:ext cx="2207396" cy="206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71865-7F4A-415C-BCDD-A25E3FC0E1FC}"/>
              </a:ext>
            </a:extLst>
          </p:cNvPr>
          <p:cNvSpPr txBox="1"/>
          <p:nvPr/>
        </p:nvSpPr>
        <p:spPr>
          <a:xfrm>
            <a:off x="3203848" y="1556792"/>
            <a:ext cx="374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Trump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EBD0B-D55F-4125-A8D1-CC83AE432B49}"/>
              </a:ext>
            </a:extLst>
          </p:cNvPr>
          <p:cNvSpPr txBox="1"/>
          <p:nvPr/>
        </p:nvSpPr>
        <p:spPr>
          <a:xfrm>
            <a:off x="3198491" y="4523769"/>
            <a:ext cx="374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Eggplant</a:t>
            </a:r>
          </a:p>
        </p:txBody>
      </p:sp>
    </p:spTree>
    <p:extLst>
      <p:ext uri="{BB962C8B-B14F-4D97-AF65-F5344CB8AC3E}">
        <p14:creationId xmlns:p14="http://schemas.microsoft.com/office/powerpoint/2010/main" val="179396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6"/>
            <a:ext cx="9144000" cy="10695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FA0B7-CF18-4F83-B38C-A80282E0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F161A-BD34-4E60-A17E-425B418A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2175"/>
            <a:ext cx="3422572" cy="6212362"/>
          </a:xfrm>
          <a:prstGeom prst="rect">
            <a:avLst/>
          </a:prstGeom>
        </p:spPr>
      </p:pic>
      <p:pic>
        <p:nvPicPr>
          <p:cNvPr id="1026" name="Picture 2" descr="Image result for pumpkin">
            <a:extLst>
              <a:ext uri="{FF2B5EF4-FFF2-40B4-BE49-F238E27FC236}">
                <a16:creationId xmlns:a16="http://schemas.microsoft.com/office/drawing/2014/main" id="{AA4A9294-41DA-42F5-9A49-F1A71B69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08720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544A2-46E8-461F-8462-588110B5DC58}"/>
              </a:ext>
            </a:extLst>
          </p:cNvPr>
          <p:cNvSpPr/>
          <p:nvPr/>
        </p:nvSpPr>
        <p:spPr>
          <a:xfrm>
            <a:off x="2339752" y="910638"/>
            <a:ext cx="5453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  GGMAP + GGPLOT2 = Powerful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C111C-F337-44DD-91E3-24547367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12" y="1616017"/>
            <a:ext cx="7219950" cy="185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FADB9-8E2A-4571-AF8B-DF614B3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98" y="5877272"/>
            <a:ext cx="6139204" cy="792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B481A-6BAC-4764-95C7-1099CB4D0C9F}"/>
              </a:ext>
            </a:extLst>
          </p:cNvPr>
          <p:cNvSpPr txBox="1"/>
          <p:nvPr/>
        </p:nvSpPr>
        <p:spPr>
          <a:xfrm>
            <a:off x="2790624" y="260648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ct val="0"/>
              </a:spcBef>
            </a:pPr>
            <a:r>
              <a:rPr lang="en-US" sz="2000" b="1" dirty="0">
                <a:latin typeface="+mj-lt"/>
                <a:ea typeface="+mj-ea"/>
                <a:cs typeface="+mj-cs"/>
              </a:rPr>
              <a:t>Exploring the interest of veganism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84448C-89C4-4418-9961-C4FF2D97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70" y="3313808"/>
            <a:ext cx="6322100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3D2A-0868-4AC8-80E0-9410A8B2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7D019-CAFF-4102-A271-6C85BE4D88F1}"/>
              </a:ext>
            </a:extLst>
          </p:cNvPr>
          <p:cNvGrpSpPr/>
          <p:nvPr/>
        </p:nvGrpSpPr>
        <p:grpSpPr>
          <a:xfrm>
            <a:off x="1907704" y="2360613"/>
            <a:ext cx="6312664" cy="2769202"/>
            <a:chOff x="1907704" y="2360613"/>
            <a:chExt cx="6312664" cy="2769202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778092B3-59F1-4803-8BA8-BA0E034393E2}"/>
                </a:ext>
              </a:extLst>
            </p:cNvPr>
            <p:cNvSpPr/>
            <p:nvPr/>
          </p:nvSpPr>
          <p:spPr>
            <a:xfrm>
              <a:off x="1907704" y="3153931"/>
              <a:ext cx="3024336" cy="106951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37D1DA-BFDC-45CC-B49E-ED04B8EE8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9642" y="2360613"/>
              <a:ext cx="3048264" cy="10973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A3C29B-4618-4749-BD04-EBB93568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2104" y="4032440"/>
              <a:ext cx="3048264" cy="10973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B0ABC2-3FEC-4C39-9544-BE1BA71B7FCD}"/>
                </a:ext>
              </a:extLst>
            </p:cNvPr>
            <p:cNvSpPr txBox="1"/>
            <p:nvPr/>
          </p:nvSpPr>
          <p:spPr>
            <a:xfrm>
              <a:off x="2123728" y="3457988"/>
              <a:ext cx="2484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Google Maps API Key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E54E2A-A5D6-42BD-A230-19344F861386}"/>
                </a:ext>
              </a:extLst>
            </p:cNvPr>
            <p:cNvSpPr txBox="1"/>
            <p:nvPr/>
          </p:nvSpPr>
          <p:spPr>
            <a:xfrm>
              <a:off x="5580112" y="2724634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Static Maps API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DEDD34-4383-4FA8-B6B4-6F61F989953E}"/>
                </a:ext>
              </a:extLst>
            </p:cNvPr>
            <p:cNvSpPr txBox="1"/>
            <p:nvPr/>
          </p:nvSpPr>
          <p:spPr>
            <a:xfrm>
              <a:off x="5763220" y="4379755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Geocoding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6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A8C-FE33-4CA9-BFBB-1D385BD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a map with library GGMAP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43A8A-9007-4C4B-85E8-CFC4A0BDD90E}"/>
              </a:ext>
            </a:extLst>
          </p:cNvPr>
          <p:cNvSpPr txBox="1"/>
          <p:nvPr/>
        </p:nvSpPr>
        <p:spPr>
          <a:xfrm>
            <a:off x="3123205" y="143803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The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2074F-8E98-4660-B2BD-9B2E3BAE7800}"/>
              </a:ext>
            </a:extLst>
          </p:cNvPr>
          <p:cNvSpPr/>
          <p:nvPr/>
        </p:nvSpPr>
        <p:spPr>
          <a:xfrm>
            <a:off x="971600" y="2564904"/>
            <a:ext cx="244827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a Static Map</a:t>
            </a:r>
          </a:p>
          <a:p>
            <a:pPr algn="ctr"/>
            <a:r>
              <a:rPr lang="en-US" dirty="0" err="1"/>
              <a:t>get_map</a:t>
            </a:r>
            <a:r>
              <a:rPr lang="en-US" dirty="0"/>
              <a:t>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E878D8-3205-4923-89EE-5982C26F3FD1}"/>
              </a:ext>
            </a:extLst>
          </p:cNvPr>
          <p:cNvSpPr/>
          <p:nvPr/>
        </p:nvSpPr>
        <p:spPr>
          <a:xfrm>
            <a:off x="5004048" y="2577448"/>
            <a:ext cx="23042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the map</a:t>
            </a:r>
          </a:p>
          <a:p>
            <a:pPr algn="ctr"/>
            <a:r>
              <a:rPr lang="en-US" dirty="0" err="1"/>
              <a:t>ggmap</a:t>
            </a:r>
            <a:r>
              <a:rPr lang="en-US" dirty="0"/>
              <a:t>() + ggplot2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78824-CC10-4766-A448-803665C3B2D2}"/>
              </a:ext>
            </a:extLst>
          </p:cNvPr>
          <p:cNvSpPr/>
          <p:nvPr/>
        </p:nvSpPr>
        <p:spPr>
          <a:xfrm>
            <a:off x="4035380" y="2801440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A04B3-68B8-4913-837E-ED565E6582FD}"/>
              </a:ext>
            </a:extLst>
          </p:cNvPr>
          <p:cNvSpPr txBox="1"/>
          <p:nvPr/>
        </p:nvSpPr>
        <p:spPr>
          <a:xfrm>
            <a:off x="971600" y="3501008"/>
            <a:ext cx="59766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geocode()</a:t>
            </a:r>
          </a:p>
          <a:p>
            <a:r>
              <a:rPr lang="en-US" sz="3200" b="1" dirty="0" err="1"/>
              <a:t>get_map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qmap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get_googlemap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ggmap</a:t>
            </a:r>
            <a:r>
              <a:rPr lang="en-US" sz="32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89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CA1E60-566F-421F-9855-CD7C1B6C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33738"/>
            <a:ext cx="7200800" cy="6925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ABD7E-B6EF-403A-886D-6D7828BCA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420888"/>
            <a:ext cx="5114925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3B94-570C-464D-B46B-32D95F5C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739" y="705597"/>
            <a:ext cx="5314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A8C-FE33-4CA9-BFBB-1D385BD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a map with library 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BE312-196C-4E05-9039-847E84149621}"/>
              </a:ext>
            </a:extLst>
          </p:cNvPr>
          <p:cNvSpPr txBox="1"/>
          <p:nvPr/>
        </p:nvSpPr>
        <p:spPr>
          <a:xfrm>
            <a:off x="467682" y="1194062"/>
            <a:ext cx="8378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 err="1"/>
              <a:t>map_data</a:t>
            </a:r>
            <a:r>
              <a:rPr lang="en-US" sz="2400" b="1" dirty="0"/>
              <a:t>() - </a:t>
            </a:r>
            <a:r>
              <a:rPr lang="en-US" sz="1600" dirty="0"/>
              <a:t> </a:t>
            </a:r>
            <a:r>
              <a:rPr lang="en-US" sz="2000" dirty="0"/>
              <a:t>defines boundaries of countries, states and cities</a:t>
            </a:r>
            <a:endParaRPr lang="en-US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 err="1"/>
              <a:t>geom_polygon</a:t>
            </a:r>
            <a:r>
              <a:rPr lang="en-US" sz="2400" b="1" dirty="0"/>
              <a:t> () </a:t>
            </a:r>
            <a:r>
              <a:rPr lang="en-US" dirty="0"/>
              <a:t>–  </a:t>
            </a:r>
            <a:r>
              <a:rPr lang="en-US" sz="2000" dirty="0"/>
              <a:t>plot the geometries of the borders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Color each polygon with a fill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43A8A-9007-4C4B-85E8-CFC4A0BDD90E}"/>
              </a:ext>
            </a:extLst>
          </p:cNvPr>
          <p:cNvSpPr txBox="1"/>
          <p:nvPr/>
        </p:nvSpPr>
        <p:spPr>
          <a:xfrm>
            <a:off x="725735" y="3248374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The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2074F-8E98-4660-B2BD-9B2E3BAE7800}"/>
              </a:ext>
            </a:extLst>
          </p:cNvPr>
          <p:cNvSpPr/>
          <p:nvPr/>
        </p:nvSpPr>
        <p:spPr>
          <a:xfrm>
            <a:off x="725735" y="4064175"/>
            <a:ext cx="244827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a Map</a:t>
            </a:r>
          </a:p>
          <a:p>
            <a:pPr algn="ctr"/>
            <a:r>
              <a:rPr lang="en-US" dirty="0" err="1"/>
              <a:t>map_data</a:t>
            </a:r>
            <a:r>
              <a:rPr lang="en-US" dirty="0"/>
              <a:t>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E878D8-3205-4923-89EE-5982C26F3FD1}"/>
              </a:ext>
            </a:extLst>
          </p:cNvPr>
          <p:cNvSpPr/>
          <p:nvPr/>
        </p:nvSpPr>
        <p:spPr>
          <a:xfrm>
            <a:off x="4326135" y="4064175"/>
            <a:ext cx="23042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the map</a:t>
            </a:r>
          </a:p>
          <a:p>
            <a:pPr algn="ctr"/>
            <a:r>
              <a:rPr lang="en-US" dirty="0"/>
              <a:t>ggplot2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78824-CC10-4766-A448-803665C3B2D2}"/>
              </a:ext>
            </a:extLst>
          </p:cNvPr>
          <p:cNvSpPr/>
          <p:nvPr/>
        </p:nvSpPr>
        <p:spPr>
          <a:xfrm>
            <a:off x="3570051" y="4388211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682CE-FFA4-4B83-B893-9ECD056E2DEB}"/>
              </a:ext>
            </a:extLst>
          </p:cNvPr>
          <p:cNvSpPr txBox="1"/>
          <p:nvPr/>
        </p:nvSpPr>
        <p:spPr>
          <a:xfrm>
            <a:off x="1331640" y="33265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Creating a </a:t>
            </a:r>
            <a:r>
              <a:rPr lang="en-US" sz="2400" b="1" dirty="0" err="1"/>
              <a:t>Chloropleth</a:t>
            </a:r>
            <a:r>
              <a:rPr lang="en-US" sz="2400" b="1" dirty="0"/>
              <a:t> map using GGPLOT2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EF8A0-3419-4C40-B2D8-CDC30B6A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7" y="1278052"/>
            <a:ext cx="7439025" cy="2962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3CA6D-0F97-44A4-8CC8-C87A765C1060}"/>
              </a:ext>
            </a:extLst>
          </p:cNvPr>
          <p:cNvSpPr txBox="1"/>
          <p:nvPr/>
        </p:nvSpPr>
        <p:spPr>
          <a:xfrm>
            <a:off x="1043608" y="90872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B5A06-C60F-41CB-BE93-C7398C33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" y="4509120"/>
            <a:ext cx="9144000" cy="17917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C2F06B-5C4F-4367-8059-6908F649C629}"/>
              </a:ext>
            </a:extLst>
          </p:cNvPr>
          <p:cNvSpPr/>
          <p:nvPr/>
        </p:nvSpPr>
        <p:spPr>
          <a:xfrm>
            <a:off x="1619672" y="5085184"/>
            <a:ext cx="2448272" cy="216024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EEC62B-A433-4C43-8BAE-42C33395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92"/>
            <a:ext cx="9334782" cy="54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6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489</Words>
  <Application>Microsoft Office PowerPoint</Application>
  <PresentationFormat>On-screen Show (4:3)</PresentationFormat>
  <Paragraphs>59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Courier New</vt:lpstr>
      <vt:lpstr>Wingdings</vt:lpstr>
      <vt:lpstr>Office Theme</vt:lpstr>
      <vt:lpstr>Custom Design</vt:lpstr>
      <vt:lpstr>PowerPoint Presentation</vt:lpstr>
      <vt:lpstr>PowerPoint Presentation</vt:lpstr>
      <vt:lpstr> </vt:lpstr>
      <vt:lpstr>PowerPoint Presentation</vt:lpstr>
      <vt:lpstr>Plotting a map with library GGMAP</vt:lpstr>
      <vt:lpstr>PowerPoint Presentation</vt:lpstr>
      <vt:lpstr>Plotting a map with library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Sing</dc:creator>
  <cp:lastModifiedBy>Natasha Sing</cp:lastModifiedBy>
  <cp:revision>86</cp:revision>
  <dcterms:created xsi:type="dcterms:W3CDTF">2019-04-02T10:03:35Z</dcterms:created>
  <dcterms:modified xsi:type="dcterms:W3CDTF">2019-04-04T09:41:36Z</dcterms:modified>
</cp:coreProperties>
</file>